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B3"/>
    <a:srgbClr val="00B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926E6-83DA-0444-8E35-88EF5C1C4EEC}" type="datetimeFigureOut">
              <a:rPr lang="de-DE" smtClean="0"/>
              <a:t>23.08.2020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5D930-BF3C-974D-9955-702F97C46D3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10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0DF14-71A2-8243-860C-28DA8D581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05E38-A091-5B46-B160-203006FB8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D838D5-EA36-064E-9365-A647872D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Your Name | Abstract Number | Session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76230A-BC30-F44E-ADEA-381DADF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02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36848-9556-BD4B-A58E-AD3A03E8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C3AE14-6546-1743-BE34-C5BD3016C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8A8E43-E8AC-4147-BD9E-B760B8F5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F6C4A1-6165-504B-BF43-3EB97141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6F85B6E-15A0-8F42-A9BF-A6DF5FF83BCB}"/>
              </a:ext>
            </a:extLst>
          </p:cNvPr>
          <p:cNvCxnSpPr/>
          <p:nvPr userDrawn="1"/>
        </p:nvCxnSpPr>
        <p:spPr>
          <a:xfrm>
            <a:off x="838200" y="1758157"/>
            <a:ext cx="10015330" cy="0"/>
          </a:xfrm>
          <a:prstGeom prst="line">
            <a:avLst/>
          </a:prstGeom>
          <a:ln w="12700">
            <a:solidFill>
              <a:srgbClr val="003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27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1553F80-CFEE-074F-9E2E-3C183E111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F67C4C2-1114-B94E-91FD-FFA455666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499ACD-B2B8-B449-AA0D-1EE0A9C7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817DED-E6CC-7944-A13D-97F94889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64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CBAEC-D5B7-1C42-B05B-BC954D92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88A1D-1328-8741-8496-020477000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BC1F12-C2EA-A141-950D-BF955CD66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29ADE5-B715-5541-B513-6FB1DDBD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CAB699-1F74-FD4B-830E-F4FC9AFBF09A}"/>
              </a:ext>
            </a:extLst>
          </p:cNvPr>
          <p:cNvCxnSpPr/>
          <p:nvPr userDrawn="1"/>
        </p:nvCxnSpPr>
        <p:spPr>
          <a:xfrm>
            <a:off x="838200" y="1758157"/>
            <a:ext cx="10015330" cy="0"/>
          </a:xfrm>
          <a:prstGeom prst="line">
            <a:avLst/>
          </a:prstGeom>
          <a:ln w="12700">
            <a:solidFill>
              <a:srgbClr val="003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47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094ED-0EDE-664E-B87E-FC0E165A1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EA7095-A519-DB4E-91B7-EB104D4FD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A33923-A38C-4640-AD0B-4F2FE0DD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F6BF99-90D3-3D4B-B203-E436505E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25E0759-17D9-3E42-A01C-1A29C4FEE1ED}"/>
              </a:ext>
            </a:extLst>
          </p:cNvPr>
          <p:cNvCxnSpPr/>
          <p:nvPr userDrawn="1"/>
        </p:nvCxnSpPr>
        <p:spPr>
          <a:xfrm>
            <a:off x="838200" y="1692842"/>
            <a:ext cx="10015330" cy="0"/>
          </a:xfrm>
          <a:prstGeom prst="line">
            <a:avLst/>
          </a:prstGeom>
          <a:ln w="12700">
            <a:solidFill>
              <a:srgbClr val="003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5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35C6A-8974-2244-9946-CC43033B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186649-9BDC-F04A-8DFC-D7416DF52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F7A93-8627-3544-8B7C-E2C5AA97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76A37A-9CCD-BE4A-A2A9-808E3B18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841546-6E84-AD44-B315-18965837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FC1CDF98-42C5-404F-BE1B-EEFD29D9D893}"/>
              </a:ext>
            </a:extLst>
          </p:cNvPr>
          <p:cNvCxnSpPr/>
          <p:nvPr userDrawn="1"/>
        </p:nvCxnSpPr>
        <p:spPr>
          <a:xfrm>
            <a:off x="838200" y="1758157"/>
            <a:ext cx="10015330" cy="0"/>
          </a:xfrm>
          <a:prstGeom prst="line">
            <a:avLst/>
          </a:prstGeom>
          <a:ln w="12700">
            <a:solidFill>
              <a:srgbClr val="003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636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07BF5-17BA-4349-94DD-993DCAEF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12203C-4C78-2B4B-BC05-DA819D88D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00CA3-8A95-EA48-8979-4D02083B9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C3C984-6A3C-5E48-8B04-F3A4B2541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C66413-EBA6-B447-B8C6-0FFA88C42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9BA2B1F-FF2A-F74B-B11E-6D87BBE4D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C302299-FDE5-9E49-BE54-E7815863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3F7272D-E2D7-4F46-8417-5D4BD623575B}"/>
              </a:ext>
            </a:extLst>
          </p:cNvPr>
          <p:cNvCxnSpPr/>
          <p:nvPr userDrawn="1"/>
        </p:nvCxnSpPr>
        <p:spPr>
          <a:xfrm>
            <a:off x="838200" y="1758157"/>
            <a:ext cx="10015330" cy="0"/>
          </a:xfrm>
          <a:prstGeom prst="line">
            <a:avLst/>
          </a:prstGeom>
          <a:ln w="12700">
            <a:solidFill>
              <a:srgbClr val="003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26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1E62B-53A9-524A-93A7-B3AF2479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361CBF-017E-4848-B503-F81B4D8F7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47F882-CA8E-F34E-AD16-3FD7BC48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C5CDD4C-0E20-524B-AABA-5251E26EC1D2}"/>
              </a:ext>
            </a:extLst>
          </p:cNvPr>
          <p:cNvCxnSpPr/>
          <p:nvPr userDrawn="1"/>
        </p:nvCxnSpPr>
        <p:spPr>
          <a:xfrm>
            <a:off x="838200" y="1758157"/>
            <a:ext cx="10015330" cy="0"/>
          </a:xfrm>
          <a:prstGeom prst="line">
            <a:avLst/>
          </a:prstGeom>
          <a:ln w="12700">
            <a:solidFill>
              <a:srgbClr val="003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29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2BBB035-3D64-DE4E-93BE-ABB39EC4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07271D-D773-FD45-97D6-56F2876F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48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17382-F735-9245-A3FA-3B3A753A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A40679-390E-984B-B26B-23A947090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A8A2AB-9AA9-884D-B638-2BA321F2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E39EE0-60B6-7246-A3B8-2BBAF4D6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534CA9-FCB2-BE44-8D29-5F753B91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49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8942D-ED9E-154B-950C-BF5F6B2D9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ED18FB7-0AF2-7141-9E12-133272F20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969DA0-EE23-F941-AFCC-79C5BFC5B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ABCD9A-28F1-6649-AB04-2267105E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Name | Abstract Number | Session Title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312324-A635-E345-B35A-E5B9948E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4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874375-7D40-2548-B81F-A426C54C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5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18A8CC-2331-CB4C-AD83-5662DE478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DF1471-0FE4-2E41-9DAB-D4322D202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9833" y="6356350"/>
            <a:ext cx="91727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B319"/>
                </a:solidFill>
              </a:defRPr>
            </a:lvl1pPr>
          </a:lstStyle>
          <a:p>
            <a:r>
              <a:rPr lang="en-US" noProof="0" dirty="0"/>
              <a:t>Your Name | Abstract Number | Session Title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0DA892D-71B6-A84A-B09B-5100DE5EE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3811" t="45366"/>
          <a:stretch/>
        </p:blipFill>
        <p:spPr>
          <a:xfrm>
            <a:off x="-13855" y="-13855"/>
            <a:ext cx="1374228" cy="159094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AD989EB-F7A2-FE40-BD2D-009893DDC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4785" b="51414"/>
          <a:stretch/>
        </p:blipFill>
        <p:spPr>
          <a:xfrm>
            <a:off x="9815257" y="5506083"/>
            <a:ext cx="2390598" cy="136577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8FB5C08-C91A-1A4B-981C-B32A91A11C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86365" y="49731"/>
            <a:ext cx="893552" cy="170842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3BF7AE-6740-6040-9F2A-CBF004C4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0765" y="6356350"/>
            <a:ext cx="12191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319"/>
                </a:solidFill>
              </a:defRPr>
            </a:lvl1pPr>
          </a:lstStyle>
          <a:p>
            <a:fld id="{001EBB71-4D7B-3B4C-998D-E668EF068FB1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7EF19E4D-9849-7344-AD18-F62DCB0F876D}"/>
              </a:ext>
            </a:extLst>
          </p:cNvPr>
          <p:cNvCxnSpPr/>
          <p:nvPr userDrawn="1"/>
        </p:nvCxnSpPr>
        <p:spPr>
          <a:xfrm>
            <a:off x="838200" y="6264485"/>
            <a:ext cx="9072000" cy="0"/>
          </a:xfrm>
          <a:prstGeom prst="line">
            <a:avLst/>
          </a:prstGeom>
          <a:ln w="12700">
            <a:solidFill>
              <a:srgbClr val="003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17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hyperlink" Target="mailto:AngelaJaneNagle@umail.ucc.i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-wind.info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jpg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D5AA20D-536C-0949-AEB8-479791D44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92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dirty="0"/>
              <a:t>Sustainability Analysis of </a:t>
            </a:r>
            <a:br>
              <a:rPr lang="de-DE" dirty="0"/>
            </a:br>
            <a:r>
              <a:rPr lang="de-DE" dirty="0"/>
              <a:t>a Pedestrian Bridge </a:t>
            </a:r>
            <a:br>
              <a:rPr lang="de-DE" dirty="0"/>
            </a:br>
            <a:r>
              <a:rPr lang="de-DE" dirty="0"/>
              <a:t>made from Repurposed </a:t>
            </a:r>
            <a:br>
              <a:rPr lang="de-DE" dirty="0"/>
            </a:br>
            <a:r>
              <a:rPr lang="de-DE" dirty="0"/>
              <a:t>Wind Turbine Blades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20B7F416-0EED-944E-B9C6-9A64AD538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4039"/>
            <a:ext cx="9144000" cy="1655762"/>
          </a:xfrm>
        </p:spPr>
        <p:txBody>
          <a:bodyPr/>
          <a:lstStyle/>
          <a:p>
            <a:r>
              <a:rPr lang="de-DE" dirty="0"/>
              <a:t>Angela Nagle</a:t>
            </a:r>
          </a:p>
          <a:p>
            <a:r>
              <a:rPr lang="de-DE" dirty="0"/>
              <a:t>University College Cork, Ireland</a:t>
            </a:r>
          </a:p>
          <a:p>
            <a:r>
              <a:rPr lang="de-DE" dirty="0"/>
              <a:t>27 August, 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466A67-449A-C147-8D42-DE0499DB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37F875-72DE-E549-8547-84D8C591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1</a:t>
            </a:fld>
            <a:endParaRPr lang="de-DE"/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20" y="3796838"/>
            <a:ext cx="1966480" cy="1966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8"/>
    </mc:Choice>
    <mc:Fallback xmlns="">
      <p:transition spd="slow" advTm="1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Discussion of Actual Impacts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10</a:t>
            </a:fld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/>
              <a:t>Repurposing of wind turbine blades as girders for pedestrian bridges is environmentally better than the baseline disposal method of co-processing in a cement kiln.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However, the positive impacts of this project are more likely in the awareness raising of </a:t>
            </a:r>
            <a:r>
              <a:rPr lang="en-IE" b="1" dirty="0"/>
              <a:t>‘developing projects that can inspire and showcase the potential of a circular economy’.  </a:t>
            </a:r>
            <a:r>
              <a:rPr lang="en-IE" dirty="0"/>
              <a:t>Ellen Macarthur says: </a:t>
            </a:r>
            <a:r>
              <a:rPr lang="en-IE" i="1" dirty="0"/>
              <a:t>Setting up exemplar projects in strategic places in the city can be an inspiring way to demonstrate what is practically possible...</a:t>
            </a:r>
            <a:r>
              <a:rPr lang="en-IE" dirty="0"/>
              <a:t> (Ellen Macarthur Foundation, 2019)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8"/>
    </mc:Choice>
    <mc:Fallback xmlns="">
      <p:transition spd="slow" advTm="41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Future Plans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11</a:t>
            </a:fld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20" y="1825625"/>
            <a:ext cx="673790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b="1" dirty="0"/>
              <a:t>Blade Bridge Project Status: </a:t>
            </a:r>
            <a:r>
              <a:rPr lang="en-IE" dirty="0"/>
              <a:t>Re-Wind is working with Cork County Council to design short span (8–15m) cattle and road flyover bridges along a new 23km cycleway.  Limiting factor at the moment is sourcing blade waste!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b="1" dirty="0"/>
              <a:t>Future Research Plans:</a:t>
            </a:r>
            <a:r>
              <a:rPr lang="en-IE" dirty="0"/>
              <a:t> Complete a Future Scenario Assessment and LCSA! Use the Sustainable Development Goals to select/create social indicators for the LCSA. Estimate GFRP recycling scenarios for 2080 in order to run consequential LCA on future GFRP disposal options.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5C2BC9-09DD-4C5F-8EAE-0DFD963F1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20" y="2624092"/>
            <a:ext cx="4559260" cy="22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4"/>
    </mc:Choice>
    <mc:Fallback xmlns="">
      <p:transition spd="slow" advTm="7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Thank You!!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IE" dirty="0">
                <a:hlinkClick r:id="rId4"/>
              </a:rPr>
              <a:t>AngelaJaneNagle@umail.ucc.ie</a:t>
            </a:r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Name | Abstract Number | Session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12</a:t>
            </a:fld>
            <a:endParaRPr lang="de-D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7"/>
    </mc:Choice>
    <mc:Fallback xmlns="">
      <p:transition spd="slow" advTm="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000" dirty="0">
                <a:solidFill>
                  <a:schemeClr val="accent6">
                    <a:lumMod val="50000"/>
                  </a:schemeClr>
                </a:solidFill>
              </a:rPr>
              <a:t>Wind Turbine Blade Waste Problem in Ireland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9831" t="24476" r="20131" b="15192"/>
          <a:stretch/>
        </p:blipFill>
        <p:spPr>
          <a:xfrm>
            <a:off x="548870" y="1543666"/>
            <a:ext cx="5677886" cy="4812684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2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6322142" y="1857128"/>
            <a:ext cx="54175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Blades are Glass Fibre Reinforced Polymer (GFRP)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GFRP is difficult to recycle!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Turbines have 20 expected lifespan*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12-15 tonnes of GFRP material per MW of power </a:t>
            </a:r>
            <a:r>
              <a:rPr lang="en-IE" i="1" dirty="0"/>
              <a:t>(Jensen and Skelton,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By 2038, 2323 turbines expected to be decommissioned in Ireland </a:t>
            </a:r>
          </a:p>
          <a:p>
            <a:r>
              <a:rPr lang="en-IE" sz="2400" dirty="0"/>
              <a:t>(</a:t>
            </a:r>
            <a:r>
              <a:rPr lang="en-IE" sz="2400" b="1" dirty="0"/>
              <a:t>estimated 64,800 tonnes of GFRP waste</a:t>
            </a:r>
            <a:r>
              <a:rPr lang="en-IE" sz="2400" dirty="0"/>
              <a:t>)</a:t>
            </a:r>
          </a:p>
          <a:p>
            <a:endParaRPr lang="en-IE" sz="1600" dirty="0"/>
          </a:p>
          <a:p>
            <a:r>
              <a:rPr lang="en-IE" sz="1600" dirty="0"/>
              <a:t>* Some wind farms are extending life up to 25-30 years, but this simply pushes waste problem out 5-10 years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43"/>
    </mc:Choice>
    <mc:Fallback xmlns="">
      <p:transition spd="slow" advTm="70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Current EoL Options for Blade Waste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3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462117" y="1899332"/>
            <a:ext cx="57386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Baseline Disposal Scenario: Cement co-processing is the most sustainable technology currently in high volume production </a:t>
            </a:r>
            <a:r>
              <a:rPr lang="en-IE" i="1" dirty="0"/>
              <a:t>(Nagle et al,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Pyrolysis &amp; Mechanical Grinding are not economically viable for GFRP </a:t>
            </a:r>
            <a:r>
              <a:rPr lang="en-IE" i="1" dirty="0"/>
              <a:t>(</a:t>
            </a:r>
            <a:r>
              <a:rPr lang="en-IE" i="1" dirty="0" err="1"/>
              <a:t>WindEurope</a:t>
            </a:r>
            <a:r>
              <a:rPr lang="en-IE" i="1" dirty="0"/>
              <a:t>, 2020)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193" y="5167519"/>
            <a:ext cx="1120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rgbClr val="C00000"/>
                </a:solidFill>
              </a:rPr>
              <a:t>Environmental gains are made by using blade waste to substitute fuel and clinker raw material in cement co-processing</a:t>
            </a:r>
          </a:p>
        </p:txBody>
      </p:sp>
      <p:pic>
        <p:nvPicPr>
          <p:cNvPr id="18" name="Picture 4" descr="https://qph.fs.quoracdn.net/main-qimg-cbf7cd42a6910198f44d21260ba418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7961" y="1979674"/>
            <a:ext cx="5115117" cy="3129124"/>
          </a:xfrm>
          <a:prstGeom prst="snip2SameRect">
            <a:avLst>
              <a:gd name="adj1" fmla="val 34633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5"/>
    </mc:Choice>
    <mc:Fallback xmlns="">
      <p:transition spd="slow" advTm="5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4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27" y="6368998"/>
            <a:ext cx="1306207" cy="3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05" y="6318469"/>
            <a:ext cx="993989" cy="473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2" y="3383005"/>
            <a:ext cx="3539005" cy="2639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511" y="6318468"/>
            <a:ext cx="1209390" cy="4738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2773" y="1890840"/>
            <a:ext cx="5360127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b="1" dirty="0"/>
              <a:t>Sustainable Repurposing of Composite Wind Turbine Blade Waste</a:t>
            </a:r>
          </a:p>
        </p:txBody>
      </p:sp>
      <p:cxnSp>
        <p:nvCxnSpPr>
          <p:cNvPr id="20" name="Curved Connector 19"/>
          <p:cNvCxnSpPr>
            <a:endCxn id="11" idx="1"/>
          </p:cNvCxnSpPr>
          <p:nvPr/>
        </p:nvCxnSpPr>
        <p:spPr>
          <a:xfrm>
            <a:off x="6109552" y="3362663"/>
            <a:ext cx="2142400" cy="1340217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6337" y="4771898"/>
            <a:ext cx="730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2400" dirty="0"/>
              <a:t>Expected Outcome: </a:t>
            </a:r>
            <a:r>
              <a:rPr lang="en-IE" sz="2400" b="1" dirty="0"/>
              <a:t>Viable businesses models </a:t>
            </a:r>
            <a:r>
              <a:rPr lang="en-IE" sz="2400" dirty="0"/>
              <a:t>for </a:t>
            </a:r>
            <a:r>
              <a:rPr lang="en-IE" sz="2400" b="1" dirty="0"/>
              <a:t>Wind Blade Repurposing </a:t>
            </a:r>
            <a:r>
              <a:rPr lang="en-IE" sz="2400" dirty="0"/>
              <a:t>that are </a:t>
            </a:r>
            <a:r>
              <a:rPr lang="en-IE" sz="2400" b="1" dirty="0"/>
              <a:t>sustainable</a:t>
            </a:r>
            <a:r>
              <a:rPr lang="en-IE" sz="2400" dirty="0"/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69715" y="5775966"/>
            <a:ext cx="3959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8"/>
              </a:rPr>
              <a:t>https://www.re-wind.info/</a:t>
            </a:r>
            <a:endParaRPr lang="en-IE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533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Re-Wind Project</a:t>
            </a:r>
          </a:p>
        </p:txBody>
      </p:sp>
      <p:pic>
        <p:nvPicPr>
          <p:cNvPr id="34" name="Audio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Picture 6" descr="A field of grass&#10;&#10;Description automatically generated">
            <a:extLst>
              <a:ext uri="{FF2B5EF4-FFF2-40B4-BE49-F238E27FC236}">
                <a16:creationId xmlns:a16="http://schemas.microsoft.com/office/drawing/2014/main" id="{6DCAB22F-84B9-4F9A-AB66-BC375718A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59" t="-3266" r="-1059" b="26560"/>
          <a:stretch/>
        </p:blipFill>
        <p:spPr>
          <a:xfrm>
            <a:off x="1545607" y="1901740"/>
            <a:ext cx="4362206" cy="25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9"/>
    </mc:Choice>
    <mc:Fallback xmlns="">
      <p:transition spd="slow" advTm="5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Pedestrian Blade Bridge Design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5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3553" t="37463" r="15220" b="26805"/>
          <a:stretch/>
        </p:blipFill>
        <p:spPr>
          <a:xfrm>
            <a:off x="3610466" y="1885359"/>
            <a:ext cx="8019660" cy="2412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750" y="2158742"/>
            <a:ext cx="3533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2800" dirty="0"/>
              <a:t>Short span pedestrian bridge designed using the lower section of two decommissioned turbine blades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519" y="4678897"/>
            <a:ext cx="1148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Excellent Irish Opportunity Exists!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2020 Irish Program for Government: €1 million/day on cycle &amp; walking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EU </a:t>
            </a:r>
            <a:r>
              <a:rPr lang="en-IE" sz="2400" i="1" dirty="0"/>
              <a:t>Public Procurement for a Circular Economy </a:t>
            </a:r>
            <a:r>
              <a:rPr lang="en-IE" sz="2400" dirty="0"/>
              <a:t>encourages sourcing repurposed material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9525" y="4184163"/>
            <a:ext cx="194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/>
              <a:t>(</a:t>
            </a:r>
            <a:r>
              <a:rPr lang="en-IE" sz="1600" i="1" dirty="0" err="1"/>
              <a:t>Suhail</a:t>
            </a:r>
            <a:r>
              <a:rPr lang="en-IE" sz="1600" i="1" dirty="0"/>
              <a:t> et al, 2019)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3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37"/>
    </mc:Choice>
    <mc:Fallback xmlns="">
      <p:transition spd="slow" advTm="8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485775" y="1962149"/>
            <a:ext cx="11277600" cy="4314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dirty="0"/>
              <a:t>Functional Unit: Disposition of 4500 kg blade waste over 60 years (Cradle to Grave)</a:t>
            </a:r>
          </a:p>
          <a:p>
            <a:r>
              <a:rPr lang="en-IE" dirty="0"/>
              <a:t>Blades cut, then transported across Ireland for remanufacturing</a:t>
            </a:r>
          </a:p>
          <a:p>
            <a:r>
              <a:rPr lang="en-IE" dirty="0"/>
              <a:t>Lower 2/3 blade replaces steel girders</a:t>
            </a:r>
          </a:p>
          <a:p>
            <a:r>
              <a:rPr lang="en-IE" dirty="0"/>
              <a:t>Top 1/3 blade sent to landfill</a:t>
            </a:r>
          </a:p>
          <a:p>
            <a:r>
              <a:rPr lang="en-IE" dirty="0"/>
              <a:t>Blades coated in epoxy protective layer</a:t>
            </a:r>
          </a:p>
          <a:p>
            <a:r>
              <a:rPr lang="en-IE" dirty="0" err="1"/>
              <a:t>EoL</a:t>
            </a:r>
            <a:r>
              <a:rPr lang="en-IE" dirty="0"/>
              <a:t> Plan: Co-processing of GFRP girders, recycling of hardware</a:t>
            </a:r>
          </a:p>
          <a:p>
            <a:r>
              <a:rPr lang="en-IE" dirty="0"/>
              <a:t>Wooden decking material, abutments, and maintenance schedule assumed equal to blade made with steel girders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LCA Boundary Setting &amp; Assumptions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6</a:t>
            </a:fld>
            <a:endParaRPr lang="de-DE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376" t="8290" r="1648" b="1949"/>
          <a:stretch/>
        </p:blipFill>
        <p:spPr>
          <a:xfrm>
            <a:off x="1346356" y="2552700"/>
            <a:ext cx="9379611" cy="34004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365125"/>
            <a:ext cx="101536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LCA Data (1): Comparison of the Impact of the Baseline v. Repurposing as Bridge Girders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7</a:t>
            </a:fld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825625"/>
            <a:ext cx="11039475" cy="4794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IE" dirty="0"/>
              <a:t>Co-processing is compared to the substitution of the steel girders + co-processing at </a:t>
            </a:r>
            <a:r>
              <a:rPr lang="en-IE" dirty="0" err="1"/>
              <a:t>EoL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6166" t="15254" r="2583" b="10889"/>
          <a:stretch/>
        </p:blipFill>
        <p:spPr>
          <a:xfrm>
            <a:off x="124924" y="1825625"/>
            <a:ext cx="11447949" cy="435133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837910" y="5476874"/>
            <a:ext cx="1343025" cy="92392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/>
          <p:cNvSpPr/>
          <p:nvPr/>
        </p:nvSpPr>
        <p:spPr>
          <a:xfrm>
            <a:off x="3467100" y="5441154"/>
            <a:ext cx="3140987" cy="97393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/>
          <p:cNvSpPr/>
          <p:nvPr/>
        </p:nvSpPr>
        <p:spPr>
          <a:xfrm>
            <a:off x="8181975" y="5500688"/>
            <a:ext cx="1533525" cy="92392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/>
          <p:cNvSpPr/>
          <p:nvPr/>
        </p:nvSpPr>
        <p:spPr>
          <a:xfrm>
            <a:off x="71437" y="4015581"/>
            <a:ext cx="1533525" cy="9239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/>
          <p:cNvSpPr/>
          <p:nvPr/>
        </p:nvSpPr>
        <p:spPr>
          <a:xfrm>
            <a:off x="6515100" y="2944812"/>
            <a:ext cx="1533525" cy="9239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7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5"/>
    </mc:Choice>
    <mc:Fallback xmlns="">
      <p:transition spd="slow" advTm="78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33" y="365125"/>
            <a:ext cx="1031337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LCA Data (2): Impact of the Full Bridge Assembly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8</a:t>
            </a:fld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96500" cy="774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E" sz="2400" dirty="0"/>
              <a:t>The full bridge assembly has more impact than the benefits gained in replacing the steel girders with blade waste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31" t="8947" r="2285" b="2617"/>
          <a:stretch/>
        </p:blipFill>
        <p:spPr>
          <a:xfrm>
            <a:off x="990600" y="2600325"/>
            <a:ext cx="9953625" cy="356235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43"/>
    </mc:Choice>
    <mc:Fallback xmlns="">
      <p:transition spd="slow" advTm="2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603DE-0C4C-D446-B533-9402DC1E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67" y="546100"/>
            <a:ext cx="10509191" cy="901699"/>
          </a:xfrm>
        </p:spPr>
        <p:txBody>
          <a:bodyPr>
            <a:noAutofit/>
          </a:bodyPr>
          <a:lstStyle/>
          <a:p>
            <a:pPr algn="ctr"/>
            <a:r>
              <a:rPr lang="de-DE" sz="4000" dirty="0"/>
              <a:t>LCA Data (3): Process Impacts of Full Bridge Assembly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527997-066F-3040-A1F7-7696BC66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Angie Nagle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Abstract 2</a:t>
            </a:r>
            <a:r>
              <a:rPr lang="en-US" dirty="0">
                <a:solidFill>
                  <a:srgbClr val="003EB3"/>
                </a:solidFill>
              </a:rPr>
              <a:t>|</a:t>
            </a:r>
            <a:r>
              <a:rPr lang="en-US" dirty="0"/>
              <a:t> Waste Management from a Life Cycle Perspective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0C8918-A0EE-3C47-84CE-94F92F3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BB71-4D7B-3B4C-998D-E668EF068FB1}" type="slidenum">
              <a:rPr lang="de-DE" smtClean="0"/>
              <a:t>9</a:t>
            </a:fld>
            <a:endParaRPr lang="de-DE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820A1-0F66-40FF-964B-427B4E5E3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0" y="1893927"/>
            <a:ext cx="1072989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99"/>
    </mc:Choice>
    <mc:Fallback xmlns="">
      <p:transition spd="slow" advTm="64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4.1|29.2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cic-2020 Blade Bridge Sustainability Assessment" id="{CF49BC08-438D-4F95-92AB-C07C3E54DABB}" vid="{E294395E-ED07-4318-A86D-9814FEFA9E2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765</Words>
  <Application>Microsoft Office PowerPoint</Application>
  <PresentationFormat>Widescreen</PresentationFormat>
  <Paragraphs>74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Sustainability Analysis of  a Pedestrian Bridge  made from Repurposed  Wind Turbine Blades</vt:lpstr>
      <vt:lpstr>Wind Turbine Blade Waste Problem in Ireland</vt:lpstr>
      <vt:lpstr>Current EoL Options for Blade Waste</vt:lpstr>
      <vt:lpstr>Re-Wind Project</vt:lpstr>
      <vt:lpstr>Pedestrian Blade Bridge Design</vt:lpstr>
      <vt:lpstr>LCA Boundary Setting &amp; Assumptions</vt:lpstr>
      <vt:lpstr>LCA Data (1): Comparison of the Impact of the Baseline v. Repurposing as Bridge Girders</vt:lpstr>
      <vt:lpstr>LCA Data (2): Impact of the Full Bridge Assembly </vt:lpstr>
      <vt:lpstr>LCA Data (3): Process Impacts of Full Bridge Assembly</vt:lpstr>
      <vt:lpstr>Discussion of Actual Impacts</vt:lpstr>
      <vt:lpstr>Future Plans</vt:lpstr>
      <vt:lpstr>Thank You!!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2020-08-19T18:31:44Z</dcterms:created>
  <dcterms:modified xsi:type="dcterms:W3CDTF">2020-08-23T13:34:14Z</dcterms:modified>
  <cp:contentStatus/>
</cp:coreProperties>
</file>